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sldIdLst>
    <p:sldId id="256" r:id="rId5"/>
  </p:sldIdLst>
  <p:sldSz cx="438912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57"/>
    <a:srgbClr val="052243"/>
    <a:srgbClr val="0059B0"/>
    <a:srgbClr val="0652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2"/>
    <p:restoredTop sz="94648"/>
  </p:normalViewPr>
  <p:slideViewPr>
    <p:cSldViewPr snapToGrid="0" snapToObjects="1">
      <p:cViewPr varScale="1">
        <p:scale>
          <a:sx n="24" d="100"/>
          <a:sy n="24" d="100"/>
        </p:scale>
        <p:origin x="192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A5B03-FEF3-714E-8CED-935C726E0C4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D7616-B056-7B47-B5B5-97F191744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8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E1C0A3-9E27-605B-526F-1B23DFF072C8}"/>
              </a:ext>
            </a:extLst>
          </p:cNvPr>
          <p:cNvSpPr/>
          <p:nvPr/>
        </p:nvSpPr>
        <p:spPr>
          <a:xfrm>
            <a:off x="0" y="7070"/>
            <a:ext cx="43891200" cy="6832641"/>
          </a:xfrm>
          <a:prstGeom prst="rect">
            <a:avLst/>
          </a:prstGeom>
          <a:solidFill>
            <a:srgbClr val="0059B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9F378-09C4-C8E3-5751-D15AA9C37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540" y="256032"/>
            <a:ext cx="7614766" cy="658368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8ABA90C-984B-FB79-19C0-FD0351236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6150" y="1259649"/>
            <a:ext cx="11652620" cy="432041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940471-702E-FE4A-A368-76AD16607A68}"/>
              </a:ext>
            </a:extLst>
          </p:cNvPr>
          <p:cNvSpPr txBox="1"/>
          <p:nvPr/>
        </p:nvSpPr>
        <p:spPr>
          <a:xfrm>
            <a:off x="10114521" y="256032"/>
            <a:ext cx="21085414" cy="7478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>
              <a:lnSpc>
                <a:spcPct val="150000"/>
              </a:lnSpc>
            </a:pPr>
            <a:r>
              <a:rPr lang="en-US" sz="7200" b="1" i="0" u="none" strike="noStrike" dirty="0">
                <a:solidFill>
                  <a:srgbClr val="FFFFFF"/>
                </a:solidFill>
                <a:effectLst/>
                <a:latin typeface="Times New Roman" panose="02020603050405020304" pitchFamily="18" charset="0"/>
              </a:rPr>
              <a:t>A 3D Printed Outreach Periscope for the Embry-Riddle Aeronautical University 1-meter Telescope</a:t>
            </a:r>
          </a:p>
          <a:p>
            <a:pPr algn="ctr">
              <a:lnSpc>
                <a:spcPct val="150000"/>
              </a:lnSpc>
            </a:pPr>
            <a:r>
              <a:rPr lang="en-US" sz="6000" b="1" i="0" u="none" strike="noStrike" dirty="0">
                <a:solidFill>
                  <a:srgbClr val="FFFFFF"/>
                </a:solidFill>
                <a:effectLst/>
                <a:latin typeface="Times New Roman" panose="02020603050405020304" pitchFamily="18" charset="0"/>
              </a:rPr>
              <a:t>Principle Investigator: </a:t>
            </a:r>
            <a:r>
              <a:rPr lang="en-US" sz="6000" i="0" u="none" strike="noStrike" dirty="0">
                <a:solidFill>
                  <a:srgbClr val="FFFFFF"/>
                </a:solidFill>
                <a:effectLst/>
                <a:latin typeface="Times New Roman" panose="02020603050405020304" pitchFamily="18" charset="0"/>
              </a:rPr>
              <a:t>Jacob R. Romeo</a:t>
            </a:r>
          </a:p>
          <a:p>
            <a:pPr algn="ctr">
              <a:lnSpc>
                <a:spcPct val="150000"/>
              </a:lnSpc>
            </a:pPr>
            <a:r>
              <a:rPr lang="en-US" sz="6000" b="1" dirty="0">
                <a:solidFill>
                  <a:srgbClr val="FFFFFF"/>
                </a:solidFill>
                <a:latin typeface="Times New Roman" panose="02020603050405020304" pitchFamily="18" charset="0"/>
              </a:rPr>
              <a:t>Research Advisor: </a:t>
            </a:r>
            <a:r>
              <a:rPr lang="en-US" sz="6000" dirty="0">
                <a:solidFill>
                  <a:srgbClr val="FFFFFF"/>
                </a:solidFill>
                <a:latin typeface="Times New Roman" panose="02020603050405020304" pitchFamily="18" charset="0"/>
              </a:rPr>
              <a:t>Dr. Vikas Sudesh </a:t>
            </a:r>
            <a:endParaRPr lang="en-US" sz="6000" i="0" u="none" strike="noStrike" dirty="0">
              <a:solidFill>
                <a:srgbClr val="FFFFFF"/>
              </a:solidFill>
              <a:effectLst/>
              <a:latin typeface="Times New Roman" panose="02020603050405020304" pitchFamily="18" charset="0"/>
            </a:endParaRPr>
          </a:p>
          <a:p>
            <a:pPr algn="ctr"/>
            <a:endParaRPr lang="en-US" sz="6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EAC362-E72E-9F13-589B-6B0291B5B6D0}"/>
              </a:ext>
            </a:extLst>
          </p:cNvPr>
          <p:cNvSpPr/>
          <p:nvPr/>
        </p:nvSpPr>
        <p:spPr>
          <a:xfrm>
            <a:off x="0" y="32347118"/>
            <a:ext cx="43891200" cy="564212"/>
          </a:xfrm>
          <a:prstGeom prst="rect">
            <a:avLst/>
          </a:prstGeom>
          <a:solidFill>
            <a:srgbClr val="2525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82C8D1-B6B2-D98C-80B3-A5AD29A3C417}"/>
              </a:ext>
            </a:extLst>
          </p:cNvPr>
          <p:cNvSpPr/>
          <p:nvPr/>
        </p:nvSpPr>
        <p:spPr>
          <a:xfrm>
            <a:off x="136583" y="7179343"/>
            <a:ext cx="12814349" cy="1302801"/>
          </a:xfrm>
          <a:prstGeom prst="rect">
            <a:avLst/>
          </a:prstGeom>
          <a:solidFill>
            <a:srgbClr val="0059B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6CECF9-1EE4-25C2-8BDE-E6ECE2E891C0}"/>
              </a:ext>
            </a:extLst>
          </p:cNvPr>
          <p:cNvSpPr txBox="1"/>
          <p:nvPr/>
        </p:nvSpPr>
        <p:spPr>
          <a:xfrm>
            <a:off x="2487914" y="7225433"/>
            <a:ext cx="6935892" cy="120924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ABSTRACT</a:t>
            </a: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B5B01D46-1FB4-5A29-812D-0255E4A46E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101" y="8794518"/>
            <a:ext cx="12814357" cy="96949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Embry-Riddle Aeronautical University (ERAU) observatory is equipped with a 1-meter f/8 Ritchey-Chretien telescope.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faculty conducts public Astronomy open houses, featuring night-sky viewing through the 1-meter six times a year. The </a:t>
            </a:r>
            <a:r>
              <a:rPr lang="en-US" altLang="en-US" sz="4800" dirty="0">
                <a:solidFill>
                  <a:srgbClr val="00000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previous method to view the night sky was to use an eyepiece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in the output port on the underside of the 1-meter mirror holder</a:t>
            </a:r>
            <a:r>
              <a:rPr lang="en-US" altLang="en-US" sz="4800" dirty="0">
                <a:solidFill>
                  <a:srgbClr val="00000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 This put the sensitive equipment and observers in risk of damage due to the large mirror cell.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Outreach Periscope obviates the need to dismount the instrument package to install an eyepiece, considerably improving access to it (Fig. 3).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8ABCEC-5D49-3B32-D3A5-9EA657FB74B5}"/>
              </a:ext>
            </a:extLst>
          </p:cNvPr>
          <p:cNvSpPr txBox="1"/>
          <p:nvPr/>
        </p:nvSpPr>
        <p:spPr>
          <a:xfrm>
            <a:off x="13776109" y="8513288"/>
            <a:ext cx="12814349" cy="8956298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The Outreach Periscope allows guests to observe the night sky with the 1-meter. The housings for the mirror and lenses and the extended tubes were designed and 3D-printed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(Fig. 1) in the Engineering Physics Propulsion Lab.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The Periscope consists of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a 50.8 mm x 50.8 mm flat fold mirror and two identical, 30 mm diameter achromatic doublet lenses. </a:t>
            </a:r>
            <a:r>
              <a:rPr lang="en-US" sz="4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These relay the focal plane to an eyepiece at an easily accessible location outside the main bulk of the telescope (Fig. 2).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The first run with the Periscope was on September 27, 2023, was a success. </a:t>
            </a:r>
            <a:endParaRPr lang="en-US" sz="4800" dirty="0"/>
          </a:p>
        </p:txBody>
      </p:sp>
      <p:pic>
        <p:nvPicPr>
          <p:cNvPr id="24" name="Picture 23" descr="A diagram of a camera mounted on a wall&#10;&#10;Description automatically generated">
            <a:extLst>
              <a:ext uri="{FF2B5EF4-FFF2-40B4-BE49-F238E27FC236}">
                <a16:creationId xmlns:a16="http://schemas.microsoft.com/office/drawing/2014/main" id="{16E70702-5C05-BC1A-E420-5009F9E81F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699" y="19239747"/>
            <a:ext cx="12858759" cy="1146493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1CE626E-7C26-F4D3-CBE7-4567283C7FE3}"/>
              </a:ext>
            </a:extLst>
          </p:cNvPr>
          <p:cNvSpPr txBox="1"/>
          <p:nvPr/>
        </p:nvSpPr>
        <p:spPr>
          <a:xfrm>
            <a:off x="1356459" y="20747855"/>
            <a:ext cx="9497438" cy="2308324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1. </a:t>
            </a:r>
            <a:r>
              <a:rPr lang="en-US" sz="4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CAD model of the Periscope, labeling important components.</a:t>
            </a:r>
            <a:r>
              <a:rPr lang="en-US" sz="48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B38DACC-C2E8-9F75-AD31-D557335F0D2B}"/>
              </a:ext>
            </a:extLst>
          </p:cNvPr>
          <p:cNvSpPr/>
          <p:nvPr/>
        </p:nvSpPr>
        <p:spPr>
          <a:xfrm>
            <a:off x="29118401" y="17044288"/>
            <a:ext cx="14476066" cy="1302801"/>
          </a:xfrm>
          <a:prstGeom prst="rect">
            <a:avLst/>
          </a:prstGeom>
          <a:solidFill>
            <a:srgbClr val="0059B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E59975-9439-266A-2B32-232D5AF9B232}"/>
              </a:ext>
            </a:extLst>
          </p:cNvPr>
          <p:cNvSpPr txBox="1"/>
          <p:nvPr/>
        </p:nvSpPr>
        <p:spPr>
          <a:xfrm>
            <a:off x="32846604" y="17122810"/>
            <a:ext cx="6935892" cy="120924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A07FC9-6D53-D29D-70FA-90905E08486D}"/>
              </a:ext>
            </a:extLst>
          </p:cNvPr>
          <p:cNvSpPr txBox="1"/>
          <p:nvPr/>
        </p:nvSpPr>
        <p:spPr>
          <a:xfrm>
            <a:off x="29103101" y="18347089"/>
            <a:ext cx="14476066" cy="6740307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685800" marR="0" indent="-68580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The final version was printed and assembled into the periscope using PLA filament. </a:t>
            </a:r>
          </a:p>
          <a:p>
            <a:pPr marL="685800" marR="0" indent="-68580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The threaded inserts allow the observer to make small adjustments to the focus.</a:t>
            </a:r>
          </a:p>
          <a:p>
            <a:pPr marL="685800" marR="0" indent="-68580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Arial" panose="020B0604020202020204" pitchFamily="34" charset="0"/>
              </a:rPr>
              <a:t>The support for the system, shown in Fig. 1, is bolted to the side of the mirror cell. </a:t>
            </a:r>
          </a:p>
          <a:p>
            <a:pPr marL="685800" marR="0" indent="-68580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pieces were printed individually, allowing for shorter print times, reducing </a:t>
            </a:r>
            <a:r>
              <a:rPr lang="en-US" sz="48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malfunction, allowing </a:t>
            </a:r>
            <a:r>
              <a:rPr lang="en-US" sz="4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for accurate prints,</a:t>
            </a:r>
            <a:r>
              <a:rPr lang="en-US" sz="48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and </a:t>
            </a:r>
            <a:r>
              <a:rPr lang="en-US" sz="4800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maximum upgradeability.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E8CF40E-E392-6527-034A-FBA7D273500B}"/>
              </a:ext>
            </a:extLst>
          </p:cNvPr>
          <p:cNvSpPr/>
          <p:nvPr/>
        </p:nvSpPr>
        <p:spPr>
          <a:xfrm>
            <a:off x="29090945" y="25571094"/>
            <a:ext cx="14488221" cy="1302801"/>
          </a:xfrm>
          <a:prstGeom prst="rect">
            <a:avLst/>
          </a:prstGeom>
          <a:solidFill>
            <a:srgbClr val="0059B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B51D238-E948-73D8-E763-74EF9988F393}"/>
              </a:ext>
            </a:extLst>
          </p:cNvPr>
          <p:cNvSpPr txBox="1"/>
          <p:nvPr/>
        </p:nvSpPr>
        <p:spPr>
          <a:xfrm>
            <a:off x="32829342" y="25617873"/>
            <a:ext cx="6935892" cy="120924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FUTURE WORK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0220E65-153A-DD62-A33C-501A28F27F91}"/>
              </a:ext>
            </a:extLst>
          </p:cNvPr>
          <p:cNvSpPr txBox="1"/>
          <p:nvPr/>
        </p:nvSpPr>
        <p:spPr>
          <a:xfrm>
            <a:off x="29085839" y="26842152"/>
            <a:ext cx="14513155" cy="4524315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685800" marR="0" indent="-68580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An extension needs to be made to give ease for observations when the telescope is high on the horizon.</a:t>
            </a:r>
          </a:p>
          <a:p>
            <a:pPr marL="685800" marR="0" indent="-68580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pickoff mount occludes the research camera, solving this by directing the incoming light to both objects using a Wollaston Prism to polarize the beam. </a:t>
            </a:r>
            <a:endParaRPr lang="en-US" sz="48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222885" algn="just">
              <a:spcBef>
                <a:spcPts val="0"/>
              </a:spcBef>
              <a:spcAft>
                <a:spcPts val="0"/>
              </a:spcAft>
            </a:pPr>
            <a:endParaRPr lang="en-US" sz="4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3" name="Picture 42" descr="Diagram of a hair dryer with text and diagrams&#10;&#10;Description automatically generated">
            <a:extLst>
              <a:ext uri="{FF2B5EF4-FFF2-40B4-BE49-F238E27FC236}">
                <a16:creationId xmlns:a16="http://schemas.microsoft.com/office/drawing/2014/main" id="{BCB1373C-6FE0-315E-8BF8-2EC94201B0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978097" y="6882862"/>
            <a:ext cx="16776520" cy="8897132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99DC9D99-EB2D-C920-FB8F-07589C22E46D}"/>
              </a:ext>
            </a:extLst>
          </p:cNvPr>
          <p:cNvSpPr/>
          <p:nvPr/>
        </p:nvSpPr>
        <p:spPr>
          <a:xfrm rot="16200000">
            <a:off x="27279519" y="16306890"/>
            <a:ext cx="32911329" cy="297551"/>
          </a:xfrm>
          <a:prstGeom prst="rect">
            <a:avLst/>
          </a:prstGeom>
          <a:solidFill>
            <a:srgbClr val="2525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72FA7B8-7D1B-B5DA-28CC-3AB2151DDDD9}"/>
              </a:ext>
            </a:extLst>
          </p:cNvPr>
          <p:cNvSpPr/>
          <p:nvPr/>
        </p:nvSpPr>
        <p:spPr>
          <a:xfrm rot="16200000">
            <a:off x="-16368129" y="16306890"/>
            <a:ext cx="32911329" cy="297551"/>
          </a:xfrm>
          <a:prstGeom prst="rect">
            <a:avLst/>
          </a:prstGeom>
          <a:solidFill>
            <a:srgbClr val="2525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6E1F09-B74C-B2AD-9404-342AD90F2AAB}"/>
              </a:ext>
            </a:extLst>
          </p:cNvPr>
          <p:cNvSpPr/>
          <p:nvPr/>
        </p:nvSpPr>
        <p:spPr>
          <a:xfrm>
            <a:off x="-75227" y="-60732"/>
            <a:ext cx="43891200" cy="397313"/>
          </a:xfrm>
          <a:prstGeom prst="rect">
            <a:avLst/>
          </a:prstGeom>
          <a:solidFill>
            <a:srgbClr val="2525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 descr="Close-up of a machine in a factory&#10;&#10;Description automatically generated">
            <a:extLst>
              <a:ext uri="{FF2B5EF4-FFF2-40B4-BE49-F238E27FC236}">
                <a16:creationId xmlns:a16="http://schemas.microsoft.com/office/drawing/2014/main" id="{DE017457-7C37-9FCA-8259-94FC8BA941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112700" y="17774994"/>
            <a:ext cx="10141166" cy="1126368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A16290A5-D8F7-5DAD-E06D-7DCF02BF9155}"/>
              </a:ext>
            </a:extLst>
          </p:cNvPr>
          <p:cNvSpPr txBox="1"/>
          <p:nvPr/>
        </p:nvSpPr>
        <p:spPr>
          <a:xfrm>
            <a:off x="14368599" y="29561172"/>
            <a:ext cx="11629368" cy="2308324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3. </a:t>
            </a:r>
            <a:r>
              <a:rPr lang="en-US" sz="4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Outreach Periscope mounted into the port on the underside of the mirror cell on the 1-meter.</a:t>
            </a:r>
            <a:endParaRPr lang="en-US" sz="4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1DF79C1-0BB6-545A-66F0-FA22D588B253}"/>
              </a:ext>
            </a:extLst>
          </p:cNvPr>
          <p:cNvSpPr/>
          <p:nvPr/>
        </p:nvSpPr>
        <p:spPr>
          <a:xfrm>
            <a:off x="13776110" y="7168694"/>
            <a:ext cx="12814349" cy="1302801"/>
          </a:xfrm>
          <a:prstGeom prst="rect">
            <a:avLst/>
          </a:prstGeom>
          <a:solidFill>
            <a:srgbClr val="0059B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1EE70B-530D-CE73-E797-87009E50082C}"/>
              </a:ext>
            </a:extLst>
          </p:cNvPr>
          <p:cNvSpPr txBox="1"/>
          <p:nvPr/>
        </p:nvSpPr>
        <p:spPr>
          <a:xfrm>
            <a:off x="16719488" y="7207336"/>
            <a:ext cx="6935892" cy="120924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85E99C-6363-F6F2-2990-A3B38008BF9B}"/>
              </a:ext>
            </a:extLst>
          </p:cNvPr>
          <p:cNvSpPr txBox="1"/>
          <p:nvPr/>
        </p:nvSpPr>
        <p:spPr>
          <a:xfrm>
            <a:off x="27145667" y="12247267"/>
            <a:ext cx="11443137" cy="304698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2. A simple ray diagram of the optical setup, showing the plane mirror, achromatic doublet lenses, mirror diagonal, eyepiece, and observer, left to right.</a:t>
            </a:r>
          </a:p>
        </p:txBody>
      </p:sp>
    </p:spTree>
    <p:extLst>
      <p:ext uri="{BB962C8B-B14F-4D97-AF65-F5344CB8AC3E}">
        <p14:creationId xmlns:p14="http://schemas.microsoft.com/office/powerpoint/2010/main" val="709900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RNIEHideFromSearch xmlns="2e7dec04-3c91-4fe3-bd27-3b5c77f7aa03">false</ERNIEHideFromSearch>
    <ERNIECampus xmlns="2e7dec04-3c91-4fe3-bd27-3b5c77f7aa03" xsi:nil="true"/>
    <ERNIEContentType xmlns="2e7dec04-3c91-4fe3-bd27-3b5c77f7aa03" xsi:nil="true"/>
    <ERNIERole xmlns="2e7dec04-3c91-4fe3-bd27-3b5c77f7aa03" xsi:nil="true"/>
    <ERNIEDepartment xmlns="2e7dec04-3c91-4fe3-bd27-3b5c77f7aa03" xsi:nil="true"/>
    <PromotedState xmlns="http://schemas.microsoft.com/sharepoint/v3">0</PromotedStat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421703B8B4914B83BE7D2ECD1E03EA" ma:contentTypeVersion="12" ma:contentTypeDescription="Create a new document." ma:contentTypeScope="" ma:versionID="6e6619860dd28f8cca8dd2707a7eedae">
  <xsd:schema xmlns:xsd="http://www.w3.org/2001/XMLSchema" xmlns:xs="http://www.w3.org/2001/XMLSchema" xmlns:p="http://schemas.microsoft.com/office/2006/metadata/properties" xmlns:ns1="http://schemas.microsoft.com/sharepoint/v3" xmlns:ns2="2e7dec04-3c91-4fe3-bd27-3b5c77f7aa03" xmlns:ns3="d3ea19fb-8178-4ab2-b9e1-5d25a7ff319e" xmlns:ns4="3932ed34-2b60-4328-b2c2-62ecf5cf49a2" targetNamespace="http://schemas.microsoft.com/office/2006/metadata/properties" ma:root="true" ma:fieldsID="c902eb7dd6ab6780e1b67544f7697b89" ns1:_="" ns2:_="" ns3:_="" ns4:_="">
    <xsd:import namespace="http://schemas.microsoft.com/sharepoint/v3"/>
    <xsd:import namespace="2e7dec04-3c91-4fe3-bd27-3b5c77f7aa03"/>
    <xsd:import namespace="d3ea19fb-8178-4ab2-b9e1-5d25a7ff319e"/>
    <xsd:import namespace="3932ed34-2b60-4328-b2c2-62ecf5cf49a2"/>
    <xsd:element name="properties">
      <xsd:complexType>
        <xsd:sequence>
          <xsd:element name="documentManagement">
            <xsd:complexType>
              <xsd:all>
                <xsd:element ref="ns1:PromotedState" minOccurs="0"/>
                <xsd:element ref="ns2:ERNIECampus" minOccurs="0"/>
                <xsd:element ref="ns2:ERNIERole" minOccurs="0"/>
                <xsd:element ref="ns2:ERNIEContentType" minOccurs="0"/>
                <xsd:element ref="ns2:ERNIEHideFromSearch" minOccurs="0"/>
                <xsd:element ref="ns3:MediaServiceMetadata" minOccurs="0"/>
                <xsd:element ref="ns3:MediaServiceFastMetadata" minOccurs="0"/>
                <xsd:element ref="ns2:ERNIEDepartment" minOccurs="0"/>
                <xsd:element ref="ns4:SharedWithUsers" minOccurs="0"/>
                <xsd:element ref="ns4:SharedWithDetails" minOccurs="0"/>
                <xsd:element ref="ns3:MediaServiceDateTaken" minOccurs="0"/>
                <xsd:element ref="ns3:MediaServiceObjectDetectorVersion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romotedState" ma:index="8" nillable="true" ma:displayName="Promoted State" ma:default="0" ma:description="" ma:internalName="PromotedState" ma:readOnly="true">
      <xsd:simpleType>
        <xsd:restriction base="dms:Number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7dec04-3c91-4fe3-bd27-3b5c77f7aa03" elementFormDefault="qualified">
    <xsd:import namespace="http://schemas.microsoft.com/office/2006/documentManagement/types"/>
    <xsd:import namespace="http://schemas.microsoft.com/office/infopath/2007/PartnerControls"/>
    <xsd:element name="ERNIECampus" ma:index="9" nillable="true" ma:displayName="ERNIECampus" ma:internalName="ERNIECampus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Daytona Beach"/>
                    <xsd:enumeration value="Prescott"/>
                    <xsd:enumeration value="Worldwide"/>
                    <xsd:enumeration value="University Administration"/>
                  </xsd:restriction>
                </xsd:simpleType>
              </xsd:element>
            </xsd:sequence>
          </xsd:extension>
        </xsd:complexContent>
      </xsd:complexType>
    </xsd:element>
    <xsd:element name="ERNIERole" ma:index="10" nillable="true" ma:displayName="ERNIERole" ma:default="" ma:internalName="ERNIERol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pplicant"/>
                    <xsd:enumeration value="Student"/>
                    <xsd:enumeration value="Staff"/>
                    <xsd:enumeration value="Faculty"/>
                  </xsd:restriction>
                </xsd:simpleType>
              </xsd:element>
            </xsd:sequence>
          </xsd:extension>
        </xsd:complexContent>
      </xsd:complexType>
    </xsd:element>
    <xsd:element name="ERNIEContentType" ma:index="11" nillable="true" ma:displayName="ERNIEContentType" ma:internalName="ERNIEContentTyp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Form"/>
                    <xsd:enumeration value="Training"/>
                    <xsd:enumeration value="Service"/>
                    <xsd:enumeration value="News"/>
                  </xsd:restriction>
                </xsd:simpleType>
              </xsd:element>
            </xsd:sequence>
          </xsd:extension>
        </xsd:complexContent>
      </xsd:complexType>
    </xsd:element>
    <xsd:element name="ERNIEHideFromSearch" ma:index="12" nillable="true" ma:displayName="ERNIEHideFromSearch" ma:default="0" ma:description="Do not show item in ERNIE search results" ma:internalName="ERNIEHideFromSearch">
      <xsd:simpleType>
        <xsd:restriction base="dms:Boolean"/>
      </xsd:simpleType>
    </xsd:element>
    <xsd:element name="ERNIEDepartment" ma:index="15" nillable="true" ma:displayName="ERNIEDepartment" ma:internalName="ERNIEDepartment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cademicAdvising"/>
                    <xsd:enumeration value="AcademicAffairs"/>
                    <xsd:enumeration value="AcademicInnovation"/>
                    <xsd:enumeration value="Admission"/>
                    <xsd:enumeration value="AwardsAndFellowships"/>
                    <xsd:enumeration value="Budget"/>
                    <xsd:enumeration value="Calendars"/>
                    <xsd:enumeration value="CampusEventResources"/>
                    <xsd:enumeration value="CareerServices"/>
                    <xsd:enumeration value="CollegesDaytona"/>
                    <xsd:enumeration value="CollegesPrescott"/>
                    <xsd:enumeration value="CollegesWorldwide"/>
                    <xsd:enumeration value="Controller"/>
                    <xsd:enumeration value="CounselingCenter"/>
                    <xsd:enumeration value="CTLE2"/>
                    <xsd:enumeration value="Dining"/>
                    <xsd:enumeration value="DisabilitySupportServices"/>
                    <xsd:enumeration value="DiversityInclusion"/>
                    <xsd:enumeration value="DoSDaytona"/>
                    <xsd:enumeration value="DoSPrescott"/>
                    <xsd:enumeration value="DoSWorldwide"/>
                    <xsd:enumeration value="DualEnroll"/>
                    <xsd:enumeration value="ERAU-Asia"/>
                    <xsd:enumeration value="ERAU-OSRA"/>
                    <xsd:enumeration value="ERAU-PAE"/>
                    <xsd:enumeration value="ERAU-QEP"/>
                    <xsd:enumeration value="ERAU-Research"/>
                    <xsd:enumeration value="ERAU-UniversitySafetyOffice"/>
                    <xsd:enumeration value="ERAUHousing"/>
                    <xsd:enumeration value="ERAUMentoring"/>
                    <xsd:enumeration value="ERAUOrientation"/>
                    <xsd:enumeration value="ERAUStudentFinancialServices"/>
                    <xsd:enumeration value="ERAUTutoring"/>
                    <xsd:enumeration value="ERNIE-Central"/>
                    <xsd:enumeration value="FAATesting"/>
                    <xsd:enumeration value="FacilitiesManagement"/>
                    <xsd:enumeration value="Financial-Aid"/>
                    <xsd:enumeration value="FinancialSystemsManagement"/>
                    <xsd:enumeration value="Fitness-Center"/>
                    <xsd:enumeration value="HealthAndWellness"/>
                    <xsd:enumeration value="Honors-Program"/>
                    <xsd:enumeration value="HR"/>
                    <xsd:enumeration value="InstitutionalResearch"/>
                    <xsd:enumeration value="InternalAudit"/>
                    <xsd:enumeration value="InternationalProgramsStudies"/>
                    <xsd:enumeration value="InternationalTravel"/>
                    <xsd:enumeration value="IT"/>
                    <xsd:enumeration value="Legal"/>
                    <xsd:enumeration value="Library"/>
                    <xsd:enumeration value="MailAndPostal"/>
                    <xsd:enumeration value="MarketingComms"/>
                    <xsd:enumeration value="MaterialsManagement"/>
                    <xsd:enumeration value="Placement"/>
                    <xsd:enumeration value="PresidentOffice"/>
                    <xsd:enumeration value="PrintStudio"/>
                    <xsd:enumeration value="Procurement"/>
                    <xsd:enumeration value="Registrar"/>
                    <xsd:enumeration value="RemoteResources"/>
                    <xsd:enumeration value="ROTC"/>
                    <xsd:enumeration value="SafetySecurity"/>
                    <xsd:enumeration value="SGA"/>
                    <xsd:enumeration value="SkillsAssessment"/>
                    <xsd:enumeration value="StaffCouncil"/>
                    <xsd:enumeration value="Student-Employment"/>
                    <xsd:enumeration value="Student-Engagement"/>
                    <xsd:enumeration value="Study-Abroad"/>
                    <xsd:enumeration value="SyllabusSearch"/>
                    <xsd:enumeration value="TeachingAtWorldwide"/>
                    <xsd:enumeration value="TestingCenter"/>
                    <xsd:enumeration value="TransgenderResourceCenter"/>
                    <xsd:enumeration value="VeteransServices"/>
                    <xsd:enumeration value="Workday"/>
                    <xsd:enumeration value="WorldwideOperations"/>
                  </xsd:restriction>
                </xsd:simple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ea19fb-8178-4ab2-b9e1-5d25a7ff31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32ed34-2b60-4328-b2c2-62ecf5cf49a2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4320C4-F429-4689-88A3-49FA846591B5}">
  <ds:schemaRefs>
    <ds:schemaRef ds:uri="http://www.w3.org/XML/1998/namespace"/>
    <ds:schemaRef ds:uri="http://purl.org/dc/terms/"/>
    <ds:schemaRef ds:uri="d3ea19fb-8178-4ab2-b9e1-5d25a7ff31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purl.org/dc/dcmitype/"/>
    <ds:schemaRef ds:uri="3932ed34-2b60-4328-b2c2-62ecf5cf49a2"/>
    <ds:schemaRef ds:uri="2e7dec04-3c91-4fe3-bd27-3b5c77f7aa03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11AE3EF8-0CCD-4EF1-BE6F-CEF4E9140EA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DDCBF5-3A94-4A06-B421-8A6F0BCD28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e7dec04-3c91-4fe3-bd27-3b5c77f7aa03"/>
    <ds:schemaRef ds:uri="d3ea19fb-8178-4ab2-b9e1-5d25a7ff319e"/>
    <ds:schemaRef ds:uri="3932ed34-2b60-4328-b2c2-62ecf5cf49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7716</TotalTime>
  <Words>434</Words>
  <Application>Microsoft Macintosh PowerPoint</Application>
  <PresentationFormat>Custom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Davis, Crystal S.</dc:creator>
  <cp:lastModifiedBy>Romeo, Jacob R.</cp:lastModifiedBy>
  <cp:revision>48</cp:revision>
  <cp:lastPrinted>2023-11-09T02:47:00Z</cp:lastPrinted>
  <dcterms:created xsi:type="dcterms:W3CDTF">2017-03-31T18:56:26Z</dcterms:created>
  <dcterms:modified xsi:type="dcterms:W3CDTF">2023-11-09T17:06:50Z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0x010100DD421703B8B4914B83BE7D2ECD1E03EA</vt:lpwstr>
  </property>
  <property fmtid="{D5CDD505-2E9C-101B-9397-08002B2CF9AE}" pid="3" name="Order">
    <vt:lpwstr>1100.00000000000</vt:lpwstr>
  </property>
</Properties>
</file>

<file path=docProps/thumbnail.jpeg>
</file>